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Open Sans SemiBold"/>
      <p:regular r:id="rId22"/>
      <p:bold r:id="rId23"/>
      <p:italic r:id="rId24"/>
      <p:boldItalic r:id="rId25"/>
    </p:embeddedFont>
    <p:embeddedFont>
      <p:font typeface="Helvetica Neue"/>
      <p:regular r:id="rId26"/>
      <p:bold r:id="rId27"/>
      <p:italic r:id="rId28"/>
      <p:boldItalic r:id="rId29"/>
    </p:embeddedFont>
    <p:embeddedFont>
      <p:font typeface="Open Sans Light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OpenSansSemiBold-regular.fntdata"/><Relationship Id="rId21" Type="http://schemas.openxmlformats.org/officeDocument/2006/relationships/slide" Target="slides/slide17.xml"/><Relationship Id="rId24" Type="http://schemas.openxmlformats.org/officeDocument/2006/relationships/font" Target="fonts/OpenSansSemiBold-italic.fntdata"/><Relationship Id="rId23" Type="http://schemas.openxmlformats.org/officeDocument/2006/relationships/font" Target="fonts/OpenSansSemiBo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-regular.fntdata"/><Relationship Id="rId25" Type="http://schemas.openxmlformats.org/officeDocument/2006/relationships/font" Target="fonts/OpenSansSemiBold-boldItalic.fntdata"/><Relationship Id="rId28" Type="http://schemas.openxmlformats.org/officeDocument/2006/relationships/font" Target="fonts/HelveticaNeue-italic.fntdata"/><Relationship Id="rId27" Type="http://schemas.openxmlformats.org/officeDocument/2006/relationships/font" Target="fonts/HelveticaNeue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HelveticaNeue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Light-bold.fntdata"/><Relationship Id="rId30" Type="http://schemas.openxmlformats.org/officeDocument/2006/relationships/font" Target="fonts/OpenSansLight-regular.fntdata"/><Relationship Id="rId11" Type="http://schemas.openxmlformats.org/officeDocument/2006/relationships/slide" Target="slides/slide7.xml"/><Relationship Id="rId33" Type="http://schemas.openxmlformats.org/officeDocument/2006/relationships/font" Target="fonts/OpenSansLight-boldItalic.fntdata"/><Relationship Id="rId10" Type="http://schemas.openxmlformats.org/officeDocument/2006/relationships/slide" Target="slides/slide6.xml"/><Relationship Id="rId32" Type="http://schemas.openxmlformats.org/officeDocument/2006/relationships/font" Target="fonts/OpenSansLight-italic.fntdata"/><Relationship Id="rId13" Type="http://schemas.openxmlformats.org/officeDocument/2006/relationships/slide" Target="slides/slide9.xml"/><Relationship Id="rId35" Type="http://schemas.openxmlformats.org/officeDocument/2006/relationships/font" Target="fonts/OpenSans-bold.fntdata"/><Relationship Id="rId12" Type="http://schemas.openxmlformats.org/officeDocument/2006/relationships/slide" Target="slides/slide8.xml"/><Relationship Id="rId34" Type="http://schemas.openxmlformats.org/officeDocument/2006/relationships/font" Target="fonts/OpenSans-regular.fntdata"/><Relationship Id="rId15" Type="http://schemas.openxmlformats.org/officeDocument/2006/relationships/slide" Target="slides/slide11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10.xml"/><Relationship Id="rId36" Type="http://schemas.openxmlformats.org/officeDocument/2006/relationships/font" Target="fonts/OpenSans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63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29448f1f4_1_59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529448f1f4_1_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29448f1f4_1_60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529448f1f4_1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29448f1f4_1_6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529448f1f4_1_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29448f1f4_1_6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529448f1f4_1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29448f1f4_1_6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529448f1f4_1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2976bb757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52976bb75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2976bb757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52976bb75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29448f1f4_1_4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g529448f1f4_1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29448f1f4_1_5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529448f1f4_1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29448f1f4_1_5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529448f1f4_1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29448f1f4_1_5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529448f1f4_1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29448f1f4_1_6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529448f1f4_1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29448f1f4_1_5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529448f1f4_1_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29448f1f4_1_5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529448f1f4_1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1">
  <p:cSld name="CUSTOM_10_1_1">
    <p:bg>
      <p:bgPr>
        <a:gradFill>
          <a:gsLst>
            <a:gs pos="0">
              <a:schemeClr val="accent1"/>
            </a:gs>
            <a:gs pos="52999">
              <a:schemeClr val="accent2"/>
            </a:gs>
            <a:gs pos="100000">
              <a:schemeClr val="accent3"/>
            </a:gs>
          </a:gsLst>
          <a:lin ang="2698631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411425" y="1833225"/>
            <a:ext cx="83316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11425" y="3301525"/>
            <a:ext cx="83316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Alt 1">
  <p:cSld name="CUSTOM_10_2">
    <p:bg>
      <p:bgPr>
        <a:gradFill>
          <a:gsLst>
            <a:gs pos="0">
              <a:schemeClr val="accent1"/>
            </a:gs>
            <a:gs pos="52999">
              <a:schemeClr val="accent2"/>
            </a:gs>
            <a:gs pos="100000">
              <a:schemeClr val="accent3"/>
            </a:gs>
          </a:gsLst>
          <a:lin ang="2700006" scaled="0"/>
        </a:gra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11425" y="2290425"/>
            <a:ext cx="83214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11425" y="375872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- full page">
  <p:cSld name="CUSTOM_1_3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11425" y="282575"/>
            <a:ext cx="83214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11425" y="1371375"/>
            <a:ext cx="8321400" cy="3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30200" lvl="0" marL="457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2" type="subTitle"/>
          </p:nvPr>
        </p:nvSpPr>
        <p:spPr>
          <a:xfrm>
            <a:off x="411425" y="75900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">
  <p:cSld name="CUSTOM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411425" y="1791850"/>
            <a:ext cx="8321400" cy="15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- Side Blank">
  <p:cSld name="CUSTOM_1_4">
    <p:bg>
      <p:bgPr>
        <a:solidFill>
          <a:schemeClr val="lt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11427" y="1028175"/>
            <a:ext cx="3834300" cy="10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411425" y="2724275"/>
            <a:ext cx="3834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30200" lvl="0" marL="45720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●"/>
              <a:defRPr sz="1600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Char char="■"/>
              <a:defRPr sz="1200">
                <a:solidFill>
                  <a:srgbClr val="5E5E5E"/>
                </a:solidFill>
              </a:defRPr>
            </a:lvl3pPr>
            <a:lvl4pPr indent="-28575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Char char="●"/>
              <a:defRPr sz="900">
                <a:solidFill>
                  <a:srgbClr val="5E5E5E"/>
                </a:solidFill>
              </a:defRPr>
            </a:lvl4pPr>
            <a:lvl5pPr indent="-28575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411425" y="2340275"/>
            <a:ext cx="38343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 sz="14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674">
          <p15:clr>
            <a:srgbClr val="F9AD4C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CUSTOM_4_1_2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698631" scaled="0"/>
        </a:gra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411425" y="2711475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i="1" sz="2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" type="subTitle"/>
          </p:nvPr>
        </p:nvSpPr>
        <p:spPr>
          <a:xfrm>
            <a:off x="411425" y="343177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with Title">
  <p:cSld name="CUSTOM_7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11425" y="310550"/>
            <a:ext cx="8321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/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" type="subTitle"/>
          </p:nvPr>
        </p:nvSpPr>
        <p:spPr>
          <a:xfrm>
            <a:off x="411425" y="1030850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i="1" sz="1400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Alt">
  <p:cSld name="CUSTOM_4"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700006" scaled="0"/>
        </a:gra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411425" y="281387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411425" y="1971250"/>
            <a:ext cx="83214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5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CUSTOM_9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1425" y="282200"/>
            <a:ext cx="8321400" cy="8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pen Sans Light"/>
              <a:buNone/>
              <a:defRPr b="0" i="0" sz="2800" u="none" cap="none" strike="noStrik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1425" y="1143000"/>
            <a:ext cx="8321400" cy="3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/>
          <a:lstStyle>
            <a:lvl1pPr indent="-3429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5E5E5E"/>
              </a:buClr>
              <a:buSzPts val="1800"/>
              <a:buFont typeface="Open Sans Light"/>
              <a:buChar char="●"/>
              <a:defRPr b="0" i="0" sz="1800" u="none" cap="none" strike="noStrik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600"/>
              <a:buFont typeface="Open Sans Light"/>
              <a:buChar char="○"/>
              <a:defRPr b="0" i="0" sz="1600" u="none" cap="none" strike="noStrike">
                <a:solidFill>
                  <a:srgbClr val="5E5E5E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Open Sans"/>
              <a:buChar char="●"/>
              <a:defRPr b="0" i="0" sz="12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●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E5E5E"/>
              </a:buClr>
              <a:buSzPts val="900"/>
              <a:buFont typeface="Open Sans"/>
              <a:buChar char="○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5E5E5E"/>
              </a:buClr>
              <a:buSzPts val="900"/>
              <a:buFont typeface="Open Sans"/>
              <a:buChar char="■"/>
              <a:defRPr b="0" i="0" sz="900" u="none" cap="none" strike="noStrike">
                <a:solidFill>
                  <a:srgbClr val="5E5E5E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999999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9">
          <p15:clr>
            <a:srgbClr val="F06B4A"/>
          </p15:clr>
        </p15:guide>
        <p15:guide id="2" pos="5501">
          <p15:clr>
            <a:srgbClr val="F06B4A"/>
          </p15:clr>
        </p15:guide>
        <p15:guide id="3" orient="horz" pos="2970">
          <p15:clr>
            <a:srgbClr val="F06B4A"/>
          </p15:clr>
        </p15:guide>
        <p15:guide id="4" orient="horz" pos="178">
          <p15:clr>
            <a:srgbClr val="F06B4A"/>
          </p15:clr>
        </p15:guide>
        <p15:guide id="5" orient="horz" pos="720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hyperlink" Target="mailto:email@thoughtworks.com" TargetMode="External"/><Relationship Id="rId5" Type="http://schemas.openxmlformats.org/officeDocument/2006/relationships/hyperlink" Target="http://thoughtworks.com" TargetMode="External"/><Relationship Id="rId6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2B9CF"/>
            </a:gs>
            <a:gs pos="52999">
              <a:srgbClr val="1C6DB6"/>
            </a:gs>
            <a:gs pos="100000">
              <a:srgbClr val="702269"/>
            </a:gs>
          </a:gsLst>
          <a:lin ang="2698631" scaled="0"/>
        </a:gra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1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0" y="0"/>
            <a:ext cx="9144000" cy="6096586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0" y="2290525"/>
            <a:ext cx="9144000" cy="2065200"/>
          </a:xfrm>
          <a:prstGeom prst="rect">
            <a:avLst/>
          </a:prstGeom>
          <a:solidFill>
            <a:srgbClr val="000000">
              <a:alpha val="53725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0" name="Google Shape;50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19813" y="394350"/>
            <a:ext cx="2104375" cy="326139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1"/>
          <p:cNvSpPr txBox="1"/>
          <p:nvPr/>
        </p:nvSpPr>
        <p:spPr>
          <a:xfrm>
            <a:off x="3556912" y="813325"/>
            <a:ext cx="2009100" cy="1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7F41"/>
              </a:buClr>
              <a:buSzPts val="800"/>
              <a:buFont typeface="Open Sans"/>
              <a:buNone/>
            </a:pPr>
            <a:r>
              <a:rPr b="0" i="0" lang="en" sz="7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GLOBAL SOFTWARE CONSULTANCY</a:t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1"/>
          <p:cNvSpPr txBox="1"/>
          <p:nvPr>
            <p:ph type="title"/>
          </p:nvPr>
        </p:nvSpPr>
        <p:spPr>
          <a:xfrm>
            <a:off x="411425" y="2290425"/>
            <a:ext cx="83214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J</a:t>
            </a:r>
            <a:r>
              <a:rPr lang="en"/>
              <a:t>ava 集合操作</a:t>
            </a:r>
            <a:endParaRPr/>
          </a:p>
        </p:txBody>
      </p:sp>
      <p:sp>
        <p:nvSpPr>
          <p:cNvPr id="53" name="Google Shape;53;p11"/>
          <p:cNvSpPr txBox="1"/>
          <p:nvPr>
            <p:ph idx="1" type="subTitle"/>
          </p:nvPr>
        </p:nvSpPr>
        <p:spPr>
          <a:xfrm>
            <a:off x="411425" y="3758725"/>
            <a:ext cx="83214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顿梦军</a:t>
            </a:r>
            <a:endParaRPr/>
          </a:p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  <p:sp>
        <p:nvSpPr>
          <p:cNvPr id="55" name="Google Shape;55;p11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</a:t>
            </a:r>
            <a:r>
              <a:rPr b="0" i="0" lang="en" sz="7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Commercial in Confidence</a:t>
            </a:r>
            <a:endParaRPr b="0" i="0" sz="700" u="none" cap="none" strike="noStrike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0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42" name="Google Shape;142;p20"/>
          <p:cNvSpPr txBox="1"/>
          <p:nvPr/>
        </p:nvSpPr>
        <p:spPr>
          <a:xfrm>
            <a:off x="3249830" y="2031886"/>
            <a:ext cx="26442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300"/>
              <a:buFont typeface="Arial"/>
              <a:buNone/>
            </a:pPr>
            <a:r>
              <a:rPr b="1" lang="en" sz="2300">
                <a:solidFill>
                  <a:srgbClr val="53585F"/>
                </a:solidFill>
              </a:rPr>
              <a:t>Set</a:t>
            </a:r>
            <a:endParaRPr sz="1100"/>
          </a:p>
        </p:txBody>
      </p:sp>
      <p:cxnSp>
        <p:nvCxnSpPr>
          <p:cNvPr id="143" name="Google Shape;143;p20"/>
          <p:cNvCxnSpPr/>
          <p:nvPr/>
        </p:nvCxnSpPr>
        <p:spPr>
          <a:xfrm>
            <a:off x="4145516" y="2645055"/>
            <a:ext cx="852900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44" name="Google Shape;144;p20"/>
          <p:cNvCxnSpPr/>
          <p:nvPr/>
        </p:nvCxnSpPr>
        <p:spPr>
          <a:xfrm>
            <a:off x="4145516" y="1872344"/>
            <a:ext cx="852900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45" name="Google Shape;145;p20"/>
          <p:cNvSpPr txBox="1"/>
          <p:nvPr/>
        </p:nvSpPr>
        <p:spPr>
          <a:xfrm>
            <a:off x="3089850" y="2946300"/>
            <a:ext cx="2964300" cy="3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HashSet</a:t>
            </a:r>
            <a:r>
              <a:rPr lang="en"/>
              <a:t>, LinkedHashSet, TreeSet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21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1740300" y="2089950"/>
            <a:ext cx="5663400" cy="9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Set的重要特点是集合内不会有重复元素，且没有索引元素的方法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22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3249830" y="2031886"/>
            <a:ext cx="26442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300"/>
              <a:buFont typeface="Arial"/>
              <a:buNone/>
            </a:pPr>
            <a:r>
              <a:rPr b="1" lang="en" sz="2300">
                <a:solidFill>
                  <a:srgbClr val="53585F"/>
                </a:solidFill>
              </a:rPr>
              <a:t>Stream</a:t>
            </a:r>
            <a:endParaRPr sz="1100"/>
          </a:p>
        </p:txBody>
      </p:sp>
      <p:cxnSp>
        <p:nvCxnSpPr>
          <p:cNvPr id="160" name="Google Shape;160;p22"/>
          <p:cNvCxnSpPr/>
          <p:nvPr/>
        </p:nvCxnSpPr>
        <p:spPr>
          <a:xfrm>
            <a:off x="4145516" y="2645055"/>
            <a:ext cx="852900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4145516" y="1872344"/>
            <a:ext cx="852900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62" name="Google Shape;162;p22"/>
          <p:cNvSpPr txBox="1"/>
          <p:nvPr/>
        </p:nvSpPr>
        <p:spPr>
          <a:xfrm>
            <a:off x="2697150" y="3172725"/>
            <a:ext cx="374970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Stream是 Java 8新增加的功能，用来补充集合类。Stream代表数据流，流中的数据元素的数量可能是有限的，也可能是无限的。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23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779650" y="487275"/>
            <a:ext cx="3421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特点:</a:t>
            </a:r>
            <a:endParaRPr/>
          </a:p>
        </p:txBody>
      </p:sp>
      <p:sp>
        <p:nvSpPr>
          <p:cNvPr id="170" name="Google Shape;170;p23"/>
          <p:cNvSpPr txBox="1"/>
          <p:nvPr/>
        </p:nvSpPr>
        <p:spPr>
          <a:xfrm>
            <a:off x="779650" y="1093650"/>
            <a:ext cx="59880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1.</a:t>
            </a: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不存储数据</a:t>
            </a: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。流是基于数据源的对象，它本身不存储数据元素，而是通过管道将数据源的元素传递给操作。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779650" y="1635150"/>
            <a:ext cx="59880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2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.</a:t>
            </a:r>
            <a:r>
              <a:rPr b="1"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函数式编程</a:t>
            </a: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。流的操作不会修改数据源，例如</a:t>
            </a:r>
            <a:r>
              <a:rPr lang="en" sz="1000">
                <a:solidFill>
                  <a:schemeClr val="dk1"/>
                </a:solidFill>
                <a:highlight>
                  <a:srgbClr val="F0F0F0"/>
                </a:highlight>
                <a:latin typeface="Courier New"/>
                <a:ea typeface="Courier New"/>
                <a:cs typeface="Courier New"/>
                <a:sym typeface="Courier New"/>
              </a:rPr>
              <a:t>filter</a:t>
            </a: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不会将数据源中的数据删除。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779650" y="2176650"/>
            <a:ext cx="59880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.</a:t>
            </a: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延迟操作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。流的很多操作如filter,map等中间操作是延迟执行的，只有到终点操作才会将操作顺序执行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779650" y="2718150"/>
            <a:ext cx="5988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4</a:t>
            </a: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.</a:t>
            </a: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可以解绑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。对于无限数量的流，有些操作是可以在有限的时间完成的，比如</a:t>
            </a:r>
            <a:r>
              <a:rPr lang="en" sz="950">
                <a:solidFill>
                  <a:schemeClr val="dk1"/>
                </a:solidFill>
                <a:highlight>
                  <a:srgbClr val="F0F0F0"/>
                </a:highlight>
                <a:latin typeface="Courier New"/>
                <a:ea typeface="Courier New"/>
                <a:cs typeface="Courier New"/>
                <a:sym typeface="Courier New"/>
              </a:rPr>
              <a:t>limit(n)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或 </a:t>
            </a:r>
            <a:r>
              <a:rPr lang="en" sz="950">
                <a:solidFill>
                  <a:schemeClr val="dk1"/>
                </a:solidFill>
                <a:highlight>
                  <a:srgbClr val="F0F0F0"/>
                </a:highlight>
                <a:latin typeface="Courier New"/>
                <a:ea typeface="Courier New"/>
                <a:cs typeface="Courier New"/>
                <a:sym typeface="Courier New"/>
              </a:rPr>
              <a:t>findFirst()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，这些操作可是实现"短路"(Short-circuiting)，访问到有限的元素后就可以返回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779650" y="3421650"/>
            <a:ext cx="5988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Light"/>
                <a:ea typeface="Open Sans Light"/>
                <a:cs typeface="Open Sans Light"/>
                <a:sym typeface="Open Sans Light"/>
              </a:rPr>
              <a:t>4.</a:t>
            </a: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纯消费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。流的元素只能访问一次，类似Iterator，操作没有回头路，如果你想从头重新访问流的元素，对不起，你得重新生成一个新的流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24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985950" y="1857150"/>
            <a:ext cx="65307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中间操作</a:t>
            </a:r>
            <a:r>
              <a:rPr lang="en"/>
              <a:t>: </a:t>
            </a:r>
            <a:r>
              <a:rPr lang="en"/>
              <a:t>distinct,filter,map,flatmap,limit,peek,sorted,skip</a:t>
            </a:r>
            <a:endParaRPr/>
          </a:p>
        </p:txBody>
      </p:sp>
      <p:sp>
        <p:nvSpPr>
          <p:cNvPr id="182" name="Google Shape;182;p24"/>
          <p:cNvSpPr txBox="1"/>
          <p:nvPr/>
        </p:nvSpPr>
        <p:spPr>
          <a:xfrm>
            <a:off x="985950" y="2333550"/>
            <a:ext cx="71721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终点操作</a:t>
            </a:r>
            <a:r>
              <a:rPr lang="en"/>
              <a:t>: </a:t>
            </a:r>
            <a:r>
              <a:rPr lang="en"/>
              <a:t>Match,count,collect,find,forEach,forEachOrdered,max,min,reduce,toArray</a:t>
            </a:r>
            <a:endParaRPr/>
          </a:p>
        </p:txBody>
      </p:sp>
      <p:sp>
        <p:nvSpPr>
          <p:cNvPr id="183" name="Google Shape;183;p24"/>
          <p:cNvSpPr txBox="1"/>
          <p:nvPr/>
        </p:nvSpPr>
        <p:spPr>
          <a:xfrm>
            <a:off x="985950" y="2809950"/>
            <a:ext cx="65307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流的</a:t>
            </a:r>
            <a:r>
              <a:rPr lang="en"/>
              <a:t>组合</a:t>
            </a:r>
            <a:r>
              <a:rPr lang="en"/>
              <a:t>: </a:t>
            </a:r>
            <a:r>
              <a:rPr lang="en"/>
              <a:t>concat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25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3249830" y="2031886"/>
            <a:ext cx="26442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300"/>
              <a:buFont typeface="Arial"/>
              <a:buNone/>
            </a:pPr>
            <a:r>
              <a:rPr b="1" lang="en" sz="2300">
                <a:solidFill>
                  <a:srgbClr val="53585F"/>
                </a:solidFill>
              </a:rPr>
              <a:t>多线程</a:t>
            </a:r>
            <a:endParaRPr sz="1100"/>
          </a:p>
        </p:txBody>
      </p:sp>
      <p:cxnSp>
        <p:nvCxnSpPr>
          <p:cNvPr id="191" name="Google Shape;191;p25"/>
          <p:cNvCxnSpPr/>
          <p:nvPr/>
        </p:nvCxnSpPr>
        <p:spPr>
          <a:xfrm>
            <a:off x="4145516" y="2645055"/>
            <a:ext cx="852900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92" name="Google Shape;192;p25"/>
          <p:cNvCxnSpPr/>
          <p:nvPr/>
        </p:nvCxnSpPr>
        <p:spPr>
          <a:xfrm>
            <a:off x="4145516" y="1872344"/>
            <a:ext cx="852900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93" name="Google Shape;193;p25"/>
          <p:cNvSpPr txBox="1"/>
          <p:nvPr/>
        </p:nvSpPr>
        <p:spPr>
          <a:xfrm>
            <a:off x="3545100" y="3117825"/>
            <a:ext cx="2053800" cy="3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集合在多线程情况下的用法</a:t>
            </a:r>
            <a:endParaRPr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6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00" name="Google Shape;200;p26"/>
          <p:cNvSpPr txBox="1"/>
          <p:nvPr/>
        </p:nvSpPr>
        <p:spPr>
          <a:xfrm>
            <a:off x="985950" y="2095350"/>
            <a:ext cx="77010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线程安全</a:t>
            </a:r>
            <a:r>
              <a:rPr lang="en"/>
              <a:t>: Vector, Stack, (ConcurrentHashMap) CopyOnWriteArrayList, CopyOnWriteArraySet</a:t>
            </a:r>
            <a:endParaRPr/>
          </a:p>
        </p:txBody>
      </p:sp>
      <p:sp>
        <p:nvSpPr>
          <p:cNvPr id="201" name="Google Shape;201;p26"/>
          <p:cNvSpPr txBox="1"/>
          <p:nvPr/>
        </p:nvSpPr>
        <p:spPr>
          <a:xfrm>
            <a:off x="985950" y="2571750"/>
            <a:ext cx="71721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线程不安全</a:t>
            </a:r>
            <a:r>
              <a:rPr lang="en"/>
              <a:t>: </a:t>
            </a:r>
            <a:r>
              <a:rPr lang="en"/>
              <a:t>ArrayList, LinkedList, HashSet, LinkedHashSet ….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7"/>
          <p:cNvPicPr preferRelativeResize="0"/>
          <p:nvPr/>
        </p:nvPicPr>
        <p:blipFill rotWithShape="1">
          <a:blip r:embed="rId3">
            <a:alphaModFix amt="62000"/>
          </a:blip>
          <a:srcRect b="0" l="0" r="0" t="0"/>
          <a:stretch/>
        </p:blipFill>
        <p:spPr>
          <a:xfrm>
            <a:off x="0" y="0"/>
            <a:ext cx="9144002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>
            <p:ph type="title"/>
          </p:nvPr>
        </p:nvSpPr>
        <p:spPr>
          <a:xfrm>
            <a:off x="411300" y="1361825"/>
            <a:ext cx="83214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THANKYOU</a:t>
            </a:r>
            <a:endParaRPr>
              <a:solidFill>
                <a:srgbClr val="F78F31"/>
              </a:solidFill>
            </a:endParaRPr>
          </a:p>
        </p:txBody>
      </p:sp>
      <p:sp>
        <p:nvSpPr>
          <p:cNvPr id="208" name="Google Shape;208;p2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27"/>
          <p:cNvSpPr txBox="1"/>
          <p:nvPr/>
        </p:nvSpPr>
        <p:spPr>
          <a:xfrm>
            <a:off x="2676701" y="3328475"/>
            <a:ext cx="37923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None/>
            </a:pPr>
            <a:r>
              <a:rPr b="1"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顿梦军</a:t>
            </a:r>
            <a:br>
              <a:rPr b="0" i="0" lang="en" sz="900" u="none" cap="none" strike="noStrike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</a:b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Dev</a:t>
            </a:r>
            <a:endParaRPr b="1" i="0" sz="12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pen Sans"/>
              <a:buNone/>
            </a:pPr>
            <a:r>
              <a:rPr lang="en" sz="12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</a:rPr>
              <a:t>mjdun</a:t>
            </a:r>
            <a:r>
              <a:rPr b="0" i="0" lang="en" sz="12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@thoughtworks.com</a:t>
            </a:r>
            <a:r>
              <a:rPr b="0" i="0" lang="en" sz="1200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 |  </a:t>
            </a:r>
            <a:r>
              <a:rPr b="0" i="0" lang="en" sz="1200" u="sng" cap="none" strike="noStrike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thoughtworks.com</a:t>
            </a:r>
            <a:endParaRPr b="0" i="0" sz="1200" u="sng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07188" y="4473377"/>
            <a:ext cx="1529624" cy="24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7"/>
          <p:cNvSpPr txBox="1"/>
          <p:nvPr/>
        </p:nvSpPr>
        <p:spPr>
          <a:xfrm>
            <a:off x="411425" y="4714300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</a:t>
            </a:r>
            <a:r>
              <a:rPr b="0" i="0" lang="en" sz="700" u="none" cap="none" strike="noStrik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Commercial in Confidence</a:t>
            </a:r>
            <a:endParaRPr b="0" i="0" sz="700" u="none" cap="none" strike="noStrike">
              <a:solidFill>
                <a:srgbClr val="FFFFFF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2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2" name="Google Shape;62;p12"/>
          <p:cNvSpPr txBox="1"/>
          <p:nvPr/>
        </p:nvSpPr>
        <p:spPr>
          <a:xfrm>
            <a:off x="1976472" y="1142550"/>
            <a:ext cx="22575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/>
              <a:t>继承关系</a:t>
            </a:r>
            <a:endParaRPr sz="1100"/>
          </a:p>
        </p:txBody>
      </p:sp>
      <p:sp>
        <p:nvSpPr>
          <p:cNvPr id="63" name="Google Shape;63;p12"/>
          <p:cNvSpPr txBox="1"/>
          <p:nvPr/>
        </p:nvSpPr>
        <p:spPr>
          <a:xfrm>
            <a:off x="1976475" y="1604300"/>
            <a:ext cx="28638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/>
              <a:t>基本操作方法</a:t>
            </a:r>
            <a:endParaRPr sz="1100"/>
          </a:p>
        </p:txBody>
      </p:sp>
      <p:sp>
        <p:nvSpPr>
          <p:cNvPr id="64" name="Google Shape;64;p12"/>
          <p:cNvSpPr txBox="1"/>
          <p:nvPr/>
        </p:nvSpPr>
        <p:spPr>
          <a:xfrm>
            <a:off x="1309175" y="1180649"/>
            <a:ext cx="2217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5E5E5E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100"/>
          </a:p>
        </p:txBody>
      </p:sp>
      <p:cxnSp>
        <p:nvCxnSpPr>
          <p:cNvPr id="65" name="Google Shape;65;p12"/>
          <p:cNvCxnSpPr/>
          <p:nvPr/>
        </p:nvCxnSpPr>
        <p:spPr>
          <a:xfrm rot="10800000">
            <a:off x="1759238" y="1218575"/>
            <a:ext cx="0" cy="171900"/>
          </a:xfrm>
          <a:prstGeom prst="straightConnector1">
            <a:avLst/>
          </a:prstGeom>
          <a:noFill/>
          <a:ln cap="flat" cmpd="sng" w="12700">
            <a:solidFill>
              <a:schemeClr val="accent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66" name="Google Shape;66;p12"/>
          <p:cNvSpPr txBox="1"/>
          <p:nvPr/>
        </p:nvSpPr>
        <p:spPr>
          <a:xfrm>
            <a:off x="433513" y="355456"/>
            <a:ext cx="82770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100"/>
              <a:buFont typeface="Arial"/>
              <a:buNone/>
            </a:pPr>
            <a:r>
              <a:rPr b="0" i="0" lang="en" sz="2100" u="none" cap="none" strike="noStrike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rPr>
              <a:t>目录</a:t>
            </a:r>
            <a:endParaRPr sz="1100"/>
          </a:p>
        </p:txBody>
      </p:sp>
      <p:sp>
        <p:nvSpPr>
          <p:cNvPr id="67" name="Google Shape;67;p12"/>
          <p:cNvSpPr txBox="1"/>
          <p:nvPr/>
        </p:nvSpPr>
        <p:spPr>
          <a:xfrm>
            <a:off x="1309175" y="1642408"/>
            <a:ext cx="2217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5E5E5E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100"/>
          </a:p>
        </p:txBody>
      </p:sp>
      <p:cxnSp>
        <p:nvCxnSpPr>
          <p:cNvPr id="68" name="Google Shape;68;p12"/>
          <p:cNvCxnSpPr/>
          <p:nvPr/>
        </p:nvCxnSpPr>
        <p:spPr>
          <a:xfrm rot="10800000">
            <a:off x="1767758" y="1680334"/>
            <a:ext cx="0" cy="171900"/>
          </a:xfrm>
          <a:prstGeom prst="straightConnector1">
            <a:avLst/>
          </a:prstGeom>
          <a:noFill/>
          <a:ln cap="flat" cmpd="sng" w="12700">
            <a:solidFill>
              <a:schemeClr val="accent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69" name="Google Shape;69;p12"/>
          <p:cNvSpPr txBox="1"/>
          <p:nvPr/>
        </p:nvSpPr>
        <p:spPr>
          <a:xfrm>
            <a:off x="1976477" y="2066050"/>
            <a:ext cx="11205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/>
              <a:t>Stream</a:t>
            </a:r>
            <a:endParaRPr sz="1100"/>
          </a:p>
        </p:txBody>
      </p:sp>
      <p:sp>
        <p:nvSpPr>
          <p:cNvPr id="70" name="Google Shape;70;p12"/>
          <p:cNvSpPr txBox="1"/>
          <p:nvPr/>
        </p:nvSpPr>
        <p:spPr>
          <a:xfrm>
            <a:off x="1309175" y="2104139"/>
            <a:ext cx="2217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5E5E5E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100"/>
          </a:p>
        </p:txBody>
      </p:sp>
      <p:cxnSp>
        <p:nvCxnSpPr>
          <p:cNvPr id="71" name="Google Shape;71;p12"/>
          <p:cNvCxnSpPr/>
          <p:nvPr/>
        </p:nvCxnSpPr>
        <p:spPr>
          <a:xfrm rot="10800000">
            <a:off x="1764421" y="2142065"/>
            <a:ext cx="0" cy="171900"/>
          </a:xfrm>
          <a:prstGeom prst="straightConnector1">
            <a:avLst/>
          </a:prstGeom>
          <a:noFill/>
          <a:ln cap="flat" cmpd="sng" w="12700">
            <a:solidFill>
              <a:schemeClr val="accent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2" name="Google Shape;72;p12"/>
          <p:cNvSpPr txBox="1"/>
          <p:nvPr/>
        </p:nvSpPr>
        <p:spPr>
          <a:xfrm>
            <a:off x="1976477" y="2527800"/>
            <a:ext cx="11205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/>
              <a:t>多线程</a:t>
            </a:r>
            <a:endParaRPr sz="1100"/>
          </a:p>
        </p:txBody>
      </p:sp>
      <p:sp>
        <p:nvSpPr>
          <p:cNvPr id="73" name="Google Shape;73;p12"/>
          <p:cNvSpPr txBox="1"/>
          <p:nvPr/>
        </p:nvSpPr>
        <p:spPr>
          <a:xfrm>
            <a:off x="1309175" y="2565889"/>
            <a:ext cx="2217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5E5E5E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1200">
                <a:solidFill>
                  <a:srgbClr val="5E5E5E"/>
                </a:solidFill>
              </a:rPr>
              <a:t>4</a:t>
            </a:r>
            <a:endParaRPr sz="1100"/>
          </a:p>
        </p:txBody>
      </p:sp>
      <p:cxnSp>
        <p:nvCxnSpPr>
          <p:cNvPr id="74" name="Google Shape;74;p12"/>
          <p:cNvCxnSpPr/>
          <p:nvPr/>
        </p:nvCxnSpPr>
        <p:spPr>
          <a:xfrm rot="10800000">
            <a:off x="1764421" y="2613876"/>
            <a:ext cx="0" cy="171900"/>
          </a:xfrm>
          <a:prstGeom prst="straightConnector1">
            <a:avLst/>
          </a:prstGeom>
          <a:noFill/>
          <a:ln cap="flat" cmpd="sng" w="12700">
            <a:solidFill>
              <a:schemeClr val="accent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3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81" name="Google Shape;8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413" y="141575"/>
            <a:ext cx="7445186" cy="440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4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2697750" y="1857450"/>
            <a:ext cx="29391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有序集合: List, Queue都是有序的</a:t>
            </a:r>
            <a:endParaRPr/>
          </a:p>
        </p:txBody>
      </p:sp>
      <p:sp>
        <p:nvSpPr>
          <p:cNvPr id="89" name="Google Shape;89;p14"/>
          <p:cNvSpPr txBox="1"/>
          <p:nvPr/>
        </p:nvSpPr>
        <p:spPr>
          <a:xfrm>
            <a:off x="2697750" y="2333850"/>
            <a:ext cx="3748500" cy="9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无序</a:t>
            </a:r>
            <a:r>
              <a:rPr lang="en"/>
              <a:t>集合 1.</a:t>
            </a:r>
            <a:r>
              <a:rPr lang="en"/>
              <a:t>纯无序 HashSet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      2.能保持输入顺序:LinkedHashSet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3.能排序: TreeSet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3015000" y="1765025"/>
            <a:ext cx="3114000" cy="5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00" lIns="35700" spcFirstLastPara="1" rIns="35700" wrap="square" tIns="3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Arial"/>
              <a:buNone/>
            </a:pPr>
            <a:r>
              <a:rPr b="1" lang="en" sz="2200">
                <a:solidFill>
                  <a:srgbClr val="53585F"/>
                </a:solidFill>
              </a:rPr>
              <a:t>Collection接口中的方法</a:t>
            </a:r>
            <a:endParaRPr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16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3249830" y="2031886"/>
            <a:ext cx="26442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2300"/>
              <a:buFont typeface="Arial"/>
              <a:buNone/>
            </a:pPr>
            <a:r>
              <a:rPr b="1" lang="en" sz="2300">
                <a:solidFill>
                  <a:srgbClr val="53585F"/>
                </a:solidFill>
              </a:rPr>
              <a:t>List</a:t>
            </a:r>
            <a:endParaRPr sz="1100"/>
          </a:p>
        </p:txBody>
      </p:sp>
      <p:cxnSp>
        <p:nvCxnSpPr>
          <p:cNvPr id="104" name="Google Shape;104;p16"/>
          <p:cNvCxnSpPr/>
          <p:nvPr/>
        </p:nvCxnSpPr>
        <p:spPr>
          <a:xfrm>
            <a:off x="4145516" y="2645055"/>
            <a:ext cx="852900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05" name="Google Shape;105;p16"/>
          <p:cNvCxnSpPr/>
          <p:nvPr/>
        </p:nvCxnSpPr>
        <p:spPr>
          <a:xfrm>
            <a:off x="4145516" y="1872344"/>
            <a:ext cx="852900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06" name="Google Shape;106;p16"/>
          <p:cNvSpPr txBox="1"/>
          <p:nvPr/>
        </p:nvSpPr>
        <p:spPr>
          <a:xfrm>
            <a:off x="3370275" y="2924650"/>
            <a:ext cx="2523900" cy="3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ArrayList, LinkedList, Vector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1772850" y="2111550"/>
            <a:ext cx="5618400" cy="12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List</a:t>
            </a:r>
            <a:r>
              <a:rPr lang="en" sz="2400"/>
              <a:t>的重要特点</a:t>
            </a:r>
            <a:r>
              <a:rPr lang="en" sz="2400"/>
              <a:t>就是和数组一样</a:t>
            </a:r>
            <a:r>
              <a:rPr lang="en" sz="2400"/>
              <a:t>有能</a:t>
            </a:r>
            <a:r>
              <a:rPr lang="en" sz="2400"/>
              <a:t>直接操作索引，直白一点就是有get等索引元素的方法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18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411550" y="379000"/>
            <a:ext cx="36720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ArrayList 与 LinkedList</a:t>
            </a:r>
            <a:endParaRPr sz="1800"/>
          </a:p>
        </p:txBody>
      </p:sp>
      <p:sp>
        <p:nvSpPr>
          <p:cNvPr id="121" name="Google Shape;121;p18"/>
          <p:cNvSpPr txBox="1"/>
          <p:nvPr/>
        </p:nvSpPr>
        <p:spPr>
          <a:xfrm>
            <a:off x="5454050" y="2333400"/>
            <a:ext cx="30969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ArrayList: 实现基于动态数组</a:t>
            </a:r>
            <a:endParaRPr/>
          </a:p>
        </p:txBody>
      </p:sp>
      <p:sp>
        <p:nvSpPr>
          <p:cNvPr id="122" name="Google Shape;122;p18"/>
          <p:cNvSpPr txBox="1"/>
          <p:nvPr/>
        </p:nvSpPr>
        <p:spPr>
          <a:xfrm>
            <a:off x="5454050" y="2755800"/>
            <a:ext cx="30969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LinkedList</a:t>
            </a:r>
            <a:r>
              <a:rPr lang="en"/>
              <a:t>: 实现基于</a:t>
            </a:r>
            <a:r>
              <a:rPr lang="en"/>
              <a:t>链表</a:t>
            </a:r>
            <a:endParaRPr/>
          </a:p>
        </p:txBody>
      </p:sp>
      <p:sp>
        <p:nvSpPr>
          <p:cNvPr id="123" name="Google Shape;123;p18"/>
          <p:cNvSpPr txBox="1"/>
          <p:nvPr/>
        </p:nvSpPr>
        <p:spPr>
          <a:xfrm>
            <a:off x="4797375" y="1965300"/>
            <a:ext cx="14292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不同点:</a:t>
            </a:r>
            <a:endParaRPr/>
          </a:p>
        </p:txBody>
      </p:sp>
      <p:sp>
        <p:nvSpPr>
          <p:cNvPr id="124" name="Google Shape;124;p18"/>
          <p:cNvSpPr txBox="1"/>
          <p:nvPr/>
        </p:nvSpPr>
        <p:spPr>
          <a:xfrm>
            <a:off x="1249725" y="2333400"/>
            <a:ext cx="30969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都是List接口的实现</a:t>
            </a:r>
            <a:endParaRPr/>
          </a:p>
        </p:txBody>
      </p:sp>
      <p:sp>
        <p:nvSpPr>
          <p:cNvPr id="125" name="Google Shape;125;p18"/>
          <p:cNvSpPr txBox="1"/>
          <p:nvPr/>
        </p:nvSpPr>
        <p:spPr>
          <a:xfrm>
            <a:off x="1249725" y="2755800"/>
            <a:ext cx="30969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有</a:t>
            </a:r>
            <a:r>
              <a:rPr lang="en"/>
              <a:t>相同的操作方式</a:t>
            </a:r>
            <a:r>
              <a:rPr lang="en"/>
              <a:t> </a:t>
            </a:r>
            <a:endParaRPr/>
          </a:p>
        </p:txBody>
      </p:sp>
      <p:sp>
        <p:nvSpPr>
          <p:cNvPr id="126" name="Google Shape;126;p18"/>
          <p:cNvSpPr txBox="1"/>
          <p:nvPr/>
        </p:nvSpPr>
        <p:spPr>
          <a:xfrm>
            <a:off x="593050" y="1965300"/>
            <a:ext cx="1429200" cy="3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相同点</a:t>
            </a:r>
            <a:r>
              <a:rPr lang="en"/>
              <a:t>: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8409800" y="4714300"/>
            <a:ext cx="548700" cy="1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19"/>
          <p:cNvSpPr txBox="1"/>
          <p:nvPr/>
        </p:nvSpPr>
        <p:spPr>
          <a:xfrm>
            <a:off x="411550" y="4714300"/>
            <a:ext cx="38343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©ThoughtWorks 201</a:t>
            </a:r>
            <a:r>
              <a:rPr lang="en" sz="70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9 </a:t>
            </a:r>
            <a:r>
              <a:rPr b="0" i="0" lang="en" sz="700" u="none" cap="none" strike="noStrike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Commercial in Confidence</a:t>
            </a:r>
            <a:endParaRPr b="0" i="0" sz="700" u="none" cap="none" strike="noStrike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4082850" y="1873325"/>
            <a:ext cx="978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Vector</a:t>
            </a:r>
            <a:endParaRPr sz="1800"/>
          </a:p>
        </p:txBody>
      </p:sp>
      <p:sp>
        <p:nvSpPr>
          <p:cNvPr id="134" name="Google Shape;134;p19"/>
          <p:cNvSpPr txBox="1"/>
          <p:nvPr/>
        </p:nvSpPr>
        <p:spPr>
          <a:xfrm>
            <a:off x="3200850" y="2365950"/>
            <a:ext cx="27423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就是线程同步的ArrayList</a:t>
            </a:r>
            <a:endParaRPr sz="1800"/>
          </a:p>
        </p:txBody>
      </p:sp>
      <p:sp>
        <p:nvSpPr>
          <p:cNvPr id="135" name="Google Shape;135;p19"/>
          <p:cNvSpPr txBox="1"/>
          <p:nvPr/>
        </p:nvSpPr>
        <p:spPr>
          <a:xfrm>
            <a:off x="2469150" y="2858575"/>
            <a:ext cx="42057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现已惨遭淘汰，基本不用了,用法同List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W Master - Blue/Purple">
  <a:themeElements>
    <a:clrScheme name="Blue Purple Basic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00BCCD"/>
      </a:accent1>
      <a:accent2>
        <a:srgbClr val="0078BF"/>
      </a:accent2>
      <a:accent3>
        <a:srgbClr val="702269"/>
      </a:accent3>
      <a:accent4>
        <a:srgbClr val="B51B58"/>
      </a:accent4>
      <a:accent5>
        <a:srgbClr val="EE5BA0"/>
      </a:accent5>
      <a:accent6>
        <a:srgbClr val="F58A33"/>
      </a:accent6>
      <a:hlink>
        <a:srgbClr val="00BCCC"/>
      </a:hlink>
      <a:folHlink>
        <a:srgbClr val="70226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